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Neue Light"/>
      </a:defRPr>
    </a:lvl1pPr>
    <a:lvl2pPr indent="228600" algn="ctr" defTabSz="584200">
      <a:defRPr sz="3600">
        <a:latin typeface="+mn-lt"/>
        <a:ea typeface="+mn-ea"/>
        <a:cs typeface="+mn-cs"/>
        <a:sym typeface="Helvetica Neue Light"/>
      </a:defRPr>
    </a:lvl2pPr>
    <a:lvl3pPr indent="457200" algn="ctr" defTabSz="584200">
      <a:defRPr sz="3600">
        <a:latin typeface="+mn-lt"/>
        <a:ea typeface="+mn-ea"/>
        <a:cs typeface="+mn-cs"/>
        <a:sym typeface="Helvetica Neue Light"/>
      </a:defRPr>
    </a:lvl3pPr>
    <a:lvl4pPr indent="685800" algn="ctr" defTabSz="584200">
      <a:defRPr sz="3600">
        <a:latin typeface="+mn-lt"/>
        <a:ea typeface="+mn-ea"/>
        <a:cs typeface="+mn-cs"/>
        <a:sym typeface="Helvetica Neue Light"/>
      </a:defRPr>
    </a:lvl4pPr>
    <a:lvl5pPr indent="914400" algn="ctr" defTabSz="584200">
      <a:defRPr sz="3600">
        <a:latin typeface="+mn-lt"/>
        <a:ea typeface="+mn-ea"/>
        <a:cs typeface="+mn-cs"/>
        <a:sym typeface="Helvetica Neue Light"/>
      </a:defRPr>
    </a:lvl5pPr>
    <a:lvl6pPr indent="1143000" algn="ctr" defTabSz="584200">
      <a:defRPr sz="3600">
        <a:latin typeface="+mn-lt"/>
        <a:ea typeface="+mn-ea"/>
        <a:cs typeface="+mn-cs"/>
        <a:sym typeface="Helvetica Neue Light"/>
      </a:defRPr>
    </a:lvl6pPr>
    <a:lvl7pPr indent="1371600" algn="ctr" defTabSz="584200">
      <a:defRPr sz="3600">
        <a:latin typeface="+mn-lt"/>
        <a:ea typeface="+mn-ea"/>
        <a:cs typeface="+mn-cs"/>
        <a:sym typeface="Helvetica Neue Light"/>
      </a:defRPr>
    </a:lvl7pPr>
    <a:lvl8pPr indent="1600200" algn="ctr" defTabSz="584200">
      <a:defRPr sz="3600">
        <a:latin typeface="+mn-lt"/>
        <a:ea typeface="+mn-ea"/>
        <a:cs typeface="+mn-cs"/>
        <a:sym typeface="Helvetica Neue Light"/>
      </a:defRPr>
    </a:lvl8pPr>
    <a:lvl9pPr indent="1828800" algn="ctr" defTabSz="584200">
      <a:defRPr sz="3600"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25D6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rgbClr val="A9A584"/>
              </a:solidFill>
              <a:prstDash val="solid"/>
              <a:miter lim="400000"/>
            </a:ln>
          </a:right>
          <a:top>
            <a:ln w="12700" cap="flat">
              <a:solidFill>
                <a:srgbClr val="A9A584"/>
              </a:solidFill>
              <a:prstDash val="solid"/>
              <a:miter lim="400000"/>
            </a:ln>
          </a:top>
          <a:bottom>
            <a:ln w="12700" cap="flat">
              <a:solidFill>
                <a:srgbClr val="A9A584"/>
              </a:solidFill>
              <a:prstDash val="solid"/>
              <a:miter lim="400000"/>
            </a:ln>
          </a:bottom>
          <a:insideH>
            <a:ln w="12700" cap="flat">
              <a:solidFill>
                <a:srgbClr val="A9A584"/>
              </a:solidFill>
              <a:prstDash val="solid"/>
              <a:miter lim="400000"/>
            </a:ln>
          </a:insideH>
          <a:insideV>
            <a:ln w="12700" cap="flat">
              <a:solidFill>
                <a:srgbClr val="A9A584"/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584"/>
              </a:solidFill>
              <a:prstDash val="solid"/>
              <a:miter lim="400000"/>
            </a:ln>
          </a:left>
          <a:right>
            <a:ln w="12700" cap="flat">
              <a:solidFill>
                <a:srgbClr val="A9A584"/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rgbClr val="A9A584"/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 b="def" i="def"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rgbClr val="A9A58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gif>
</file>

<file path=ppt/media/image1.png>
</file>

<file path=ppt/media/image1.tif>
</file>

<file path=ppt/media/image2.png>
</file>

<file path=ppt/media/image2.tif>
</file>

<file path=ppt/media/image3.png>
</file>

<file path=ppt/media/image3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6" name="Shape 4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/>
          <p:nvPr/>
        </p:nvSpPr>
        <p:spPr>
          <a:xfrm>
            <a:off x="571500" y="4749800"/>
            <a:ext cx="11868094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" name="Shape 8"/>
          <p:cNvSpPr/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  <a:endParaRPr sz="3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  <a:endParaRPr sz="3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  <a:endParaRPr sz="3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43" name="Shape 4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  <a:endParaRPr sz="3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  <a:endParaRPr sz="3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  <a:endParaRPr sz="3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 rot="5400000">
            <a:off x="6832536" y="8686863"/>
            <a:ext cx="142252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Shape 12"/>
          <p:cNvSpPr/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13" name="Shape 13"/>
          <p:cNvSpPr/>
          <p:nvPr>
            <p:ph type="body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571500" y="4864100"/>
            <a:ext cx="5334476" cy="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" name="Shape 18"/>
          <p:cNvSpPr/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24" name="Shape 2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  <a:endParaRPr sz="3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  <a:endParaRPr sz="3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  <a:endParaRPr sz="3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571500" y="1968500"/>
            <a:ext cx="5073394" cy="133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Shape 27"/>
          <p:cNvSpPr/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/>
          <a:lstStyle>
            <a:lvl1pPr marL="3302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604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906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208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6510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  <a:endParaRPr sz="3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  <a:endParaRPr sz="3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  <a:endParaRPr sz="3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9055098" y="508000"/>
            <a:ext cx="128" cy="7975631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3" name="Shape 33"/>
          <p:cNvSpPr/>
          <p:nvPr/>
        </p:nvSpPr>
        <p:spPr>
          <a:xfrm>
            <a:off x="9055096" y="4464050"/>
            <a:ext cx="3448503" cy="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body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71500" y="1968500"/>
            <a:ext cx="11868106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  <a:endParaRPr sz="3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  <a:endParaRPr sz="3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  <a:endParaRPr sz="3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spd="med" advClick="1"/>
  <p:txStyles>
    <p:titleStyle>
      <a:lvl1pPr defTabSz="584200">
        <a:defRPr sz="4200">
          <a:latin typeface="+mn-lt"/>
          <a:ea typeface="+mn-ea"/>
          <a:cs typeface="+mn-cs"/>
          <a:sym typeface="Helvetica Neue Light"/>
        </a:defRPr>
      </a:lvl1pPr>
      <a:lvl2pPr indent="228600" defTabSz="584200">
        <a:defRPr sz="4200">
          <a:latin typeface="+mn-lt"/>
          <a:ea typeface="+mn-ea"/>
          <a:cs typeface="+mn-cs"/>
          <a:sym typeface="Helvetica Neue Light"/>
        </a:defRPr>
      </a:lvl2pPr>
      <a:lvl3pPr indent="457200" defTabSz="584200">
        <a:defRPr sz="4200">
          <a:latin typeface="+mn-lt"/>
          <a:ea typeface="+mn-ea"/>
          <a:cs typeface="+mn-cs"/>
          <a:sym typeface="Helvetica Neue Light"/>
        </a:defRPr>
      </a:lvl3pPr>
      <a:lvl4pPr indent="685800" defTabSz="584200">
        <a:defRPr sz="4200">
          <a:latin typeface="+mn-lt"/>
          <a:ea typeface="+mn-ea"/>
          <a:cs typeface="+mn-cs"/>
          <a:sym typeface="Helvetica Neue Light"/>
        </a:defRPr>
      </a:lvl4pPr>
      <a:lvl5pPr indent="914400" defTabSz="584200">
        <a:defRPr sz="4200">
          <a:latin typeface="+mn-lt"/>
          <a:ea typeface="+mn-ea"/>
          <a:cs typeface="+mn-cs"/>
          <a:sym typeface="Helvetica Neue Light"/>
        </a:defRPr>
      </a:lvl5pPr>
      <a:lvl6pPr indent="1143000" defTabSz="584200">
        <a:defRPr sz="4200">
          <a:latin typeface="+mn-lt"/>
          <a:ea typeface="+mn-ea"/>
          <a:cs typeface="+mn-cs"/>
          <a:sym typeface="Helvetica Neue Light"/>
        </a:defRPr>
      </a:lvl6pPr>
      <a:lvl7pPr indent="1371600" defTabSz="584200">
        <a:defRPr sz="4200">
          <a:latin typeface="+mn-lt"/>
          <a:ea typeface="+mn-ea"/>
          <a:cs typeface="+mn-cs"/>
          <a:sym typeface="Helvetica Neue Light"/>
        </a:defRPr>
      </a:lvl7pPr>
      <a:lvl8pPr indent="1600200" defTabSz="584200">
        <a:defRPr sz="4200">
          <a:latin typeface="+mn-lt"/>
          <a:ea typeface="+mn-ea"/>
          <a:cs typeface="+mn-cs"/>
          <a:sym typeface="Helvetica Neue Light"/>
        </a:defRPr>
      </a:lvl8pPr>
      <a:lvl9pPr indent="1828800" defTabSz="584200">
        <a:defRPr sz="4200">
          <a:latin typeface="+mn-lt"/>
          <a:ea typeface="+mn-ea"/>
          <a:cs typeface="+mn-cs"/>
          <a:sym typeface="Helvetica Neue Light"/>
        </a:defRPr>
      </a:lvl9pPr>
    </p:titleStyle>
    <p:bodyStyle>
      <a:lvl1pPr marL="4572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1pPr>
      <a:lvl2pPr marL="9144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2pPr>
      <a:lvl3pPr marL="13716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3pPr>
      <a:lvl4pPr marL="18288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4pPr>
      <a:lvl5pPr marL="22860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5pPr>
      <a:lvl6pPr marL="27432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6pPr>
      <a:lvl7pPr marL="32004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7pPr>
      <a:lvl8pPr marL="36576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8pPr>
      <a:lvl9pPr marL="41148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9pPr>
    </p:bodyStyle>
    <p:otherStyle>
      <a:lvl1pPr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1pPr>
      <a:lvl2pPr indent="2286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2pPr>
      <a:lvl3pPr indent="4572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3pPr>
      <a:lvl4pPr indent="6858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4pPr>
      <a:lvl5pPr indent="9144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5pPr>
      <a:lvl6pPr indent="11430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6pPr>
      <a:lvl7pPr indent="13716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7pPr>
      <a:lvl8pPr indent="16002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8pPr>
      <a:lvl9pPr indent="18288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tif"/><Relationship Id="rId3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tif"/><Relationship Id="rId3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tif"/><Relationship Id="rId3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mailto:sejohnson8@gmail.com" TargetMode="External"/><Relationship Id="rId3" Type="http://schemas.openxmlformats.org/officeDocument/2006/relationships/image" Target="../media/image1.gif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hyperlink" Target="https://creativecommons.org/licenses/by-sa/2.0/" TargetMode="External"/><Relationship Id="rId7" Type="http://schemas.openxmlformats.org/officeDocument/2006/relationships/hyperlink" Target="mailto:maggie@boomgeo.com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9" name="Shape 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Starting the Editing Process</a:t>
            </a:r>
          </a:p>
        </p:txBody>
      </p:sp>
      <p:sp>
        <p:nvSpPr>
          <p:cNvPr id="52" name="Shape 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Click ‘Edit’ to launch the iD editor</a:t>
            </a:r>
          </a:p>
        </p:txBody>
      </p:sp>
      <p:sp>
        <p:nvSpPr>
          <p:cNvPr id="53" name="Shape 53"/>
          <p:cNvSpPr/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pic>
        <p:nvPicPr>
          <p:cNvPr id="54" name="OSM_startEdit.tif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4502" y="3155655"/>
            <a:ext cx="10645798" cy="5792693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hape 55"/>
          <p:cNvSpPr/>
          <p:nvPr/>
        </p:nvSpPr>
        <p:spPr>
          <a:xfrm>
            <a:off x="3078658" y="3124051"/>
            <a:ext cx="1609627" cy="537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E2262A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56" name="maptime_2.14.20-P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9053" y="8733981"/>
            <a:ext cx="2514147" cy="746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Starting the Editing Process</a:t>
            </a:r>
          </a:p>
        </p:txBody>
      </p:sp>
      <p:sp>
        <p:nvSpPr>
          <p:cNvPr id="59" name="Shape 59"/>
          <p:cNvSpPr/>
          <p:nvPr>
            <p:ph type="body" idx="1"/>
          </p:nvPr>
        </p:nvSpPr>
        <p:spPr>
          <a:xfrm>
            <a:off x="571500" y="2222500"/>
            <a:ext cx="4508897" cy="66675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Using iD editor</a:t>
            </a:r>
          </a:p>
        </p:txBody>
      </p:sp>
      <p:sp>
        <p:nvSpPr>
          <p:cNvPr id="60" name="Shape 60"/>
          <p:cNvSpPr/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pic>
        <p:nvPicPr>
          <p:cNvPr id="61" name="OSM_iD_opening.tif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0519" y="3084059"/>
            <a:ext cx="11008963" cy="6019417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hape 62"/>
          <p:cNvSpPr/>
          <p:nvPr/>
        </p:nvSpPr>
        <p:spPr>
          <a:xfrm>
            <a:off x="7029845" y="5248096"/>
            <a:ext cx="2025035" cy="1333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16796"/>
                </a:moveTo>
                <a:cubicBezTo>
                  <a:pt x="20639" y="12954"/>
                  <a:pt x="20639" y="6724"/>
                  <a:pt x="16796" y="2882"/>
                </a:cubicBezTo>
                <a:cubicBezTo>
                  <a:pt x="12954" y="-961"/>
                  <a:pt x="6724" y="-961"/>
                  <a:pt x="2882" y="2882"/>
                </a:cubicBezTo>
                <a:cubicBezTo>
                  <a:pt x="-961" y="6724"/>
                  <a:pt x="-961" y="12954"/>
                  <a:pt x="2882" y="16796"/>
                </a:cubicBezTo>
                <a:cubicBezTo>
                  <a:pt x="6724" y="20639"/>
                  <a:pt x="12954" y="20639"/>
                  <a:pt x="16796" y="16796"/>
                </a:cubicBezTo>
                <a:close/>
              </a:path>
            </a:pathLst>
          </a:custGeom>
          <a:ln w="63500">
            <a:solidFill>
              <a:srgbClr val="E2262A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63" name="maptime_2.14.20-P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9053" y="8733981"/>
            <a:ext cx="2514147" cy="746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Editing Process</a:t>
            </a: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xfrm>
            <a:off x="571500" y="2222500"/>
            <a:ext cx="5194300" cy="66675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iD editor features</a:t>
            </a:r>
          </a:p>
        </p:txBody>
      </p:sp>
      <p:sp>
        <p:nvSpPr>
          <p:cNvPr id="67" name="Shape 67"/>
          <p:cNvSpPr/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pic>
        <p:nvPicPr>
          <p:cNvPr id="68" name="OSM_iD_editing.tif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3047" y="2901877"/>
            <a:ext cx="11371753" cy="6218641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69"/>
          <p:cNvSpPr/>
          <p:nvPr/>
        </p:nvSpPr>
        <p:spPr>
          <a:xfrm>
            <a:off x="5761349" y="3979925"/>
            <a:ext cx="2633712" cy="2537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E2262A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0" name="Shape 70"/>
          <p:cNvSpPr/>
          <p:nvPr/>
        </p:nvSpPr>
        <p:spPr>
          <a:xfrm>
            <a:off x="8951442" y="3415604"/>
            <a:ext cx="1609627" cy="537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E2262A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1" name="Shape 71"/>
          <p:cNvSpPr/>
          <p:nvPr/>
        </p:nvSpPr>
        <p:spPr>
          <a:xfrm>
            <a:off x="2492800" y="3520622"/>
            <a:ext cx="1609627" cy="537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E2262A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2" name="Shape 72"/>
          <p:cNvSpPr/>
          <p:nvPr/>
        </p:nvSpPr>
        <p:spPr>
          <a:xfrm>
            <a:off x="787827" y="4358031"/>
            <a:ext cx="792443" cy="191202"/>
          </a:xfrm>
          <a:prstGeom prst="rightArrow">
            <a:avLst>
              <a:gd name="adj1" fmla="val 32000"/>
              <a:gd name="adj2" fmla="val 265252"/>
            </a:avLst>
          </a:prstGeom>
          <a:solidFill>
            <a:srgbClr val="DF250B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3" name="Shape 73"/>
          <p:cNvSpPr/>
          <p:nvPr/>
        </p:nvSpPr>
        <p:spPr>
          <a:xfrm>
            <a:off x="775127" y="7307405"/>
            <a:ext cx="792443" cy="191202"/>
          </a:xfrm>
          <a:prstGeom prst="rightArrow">
            <a:avLst>
              <a:gd name="adj1" fmla="val 32000"/>
              <a:gd name="adj2" fmla="val 265252"/>
            </a:avLst>
          </a:prstGeom>
          <a:solidFill>
            <a:srgbClr val="DF250B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4" name="Shape 74"/>
          <p:cNvSpPr/>
          <p:nvPr/>
        </p:nvSpPr>
        <p:spPr>
          <a:xfrm>
            <a:off x="800527" y="5032106"/>
            <a:ext cx="792443" cy="191201"/>
          </a:xfrm>
          <a:prstGeom prst="rightArrow">
            <a:avLst>
              <a:gd name="adj1" fmla="val 32000"/>
              <a:gd name="adj2" fmla="val 265252"/>
            </a:avLst>
          </a:prstGeom>
          <a:solidFill>
            <a:srgbClr val="DF250B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5" name="Shape 75"/>
          <p:cNvSpPr/>
          <p:nvPr/>
        </p:nvSpPr>
        <p:spPr>
          <a:xfrm>
            <a:off x="775127" y="7688064"/>
            <a:ext cx="792443" cy="191201"/>
          </a:xfrm>
          <a:prstGeom prst="rightArrow">
            <a:avLst>
              <a:gd name="adj1" fmla="val 32000"/>
              <a:gd name="adj2" fmla="val 265252"/>
            </a:avLst>
          </a:prstGeom>
          <a:solidFill>
            <a:srgbClr val="DF250B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76" name="maptime_2.14.20-P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053" y="8899081"/>
            <a:ext cx="2514147" cy="746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Try Digitizing One of These Point Features…</a:t>
            </a:r>
          </a:p>
        </p:txBody>
      </p:sp>
      <p:sp>
        <p:nvSpPr>
          <p:cNvPr id="79" name="Shape 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Refer to ‘Map Features’ on the wiki for tagging help</a:t>
            </a:r>
            <a:endParaRPr b="1" sz="3600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ATM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Bus/Transit Stop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Traffic Signals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Street Crosswalk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Street Tree</a:t>
            </a:r>
          </a:p>
        </p:txBody>
      </p:sp>
      <p:sp>
        <p:nvSpPr>
          <p:cNvPr id="80" name="Shape 80"/>
          <p:cNvSpPr/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pic>
        <p:nvPicPr>
          <p:cNvPr id="81" name="maptime_2.14.20-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9053" y="8733981"/>
            <a:ext cx="2514147" cy="746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Try Digitizing One of These Linear Features…</a:t>
            </a:r>
          </a:p>
        </p:txBody>
      </p:sp>
      <p:sp>
        <p:nvSpPr>
          <p:cNvPr id="84" name="Shape 84"/>
          <p:cNvSpPr/>
          <p:nvPr>
            <p:ph type="body" idx="1"/>
          </p:nvPr>
        </p:nvSpPr>
        <p:spPr>
          <a:xfrm>
            <a:off x="571500" y="2222500"/>
            <a:ext cx="11861800" cy="6263960"/>
          </a:xfrm>
          <a:prstGeom prst="rect">
            <a:avLst/>
          </a:prstGeom>
        </p:spPr>
        <p:txBody>
          <a:bodyPr/>
          <a:lstStyle/>
          <a:p>
            <a:pPr lvl="0" marL="434340" indent="-434340" defTabSz="554990">
              <a:spcBef>
                <a:spcPts val="3900"/>
              </a:spcBef>
              <a:defRPr sz="1800">
                <a:solidFill>
                  <a:srgbClr val="000000"/>
                </a:solidFill>
              </a:defRPr>
            </a:pPr>
            <a:r>
              <a:rPr b="1" sz="342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Connectivity is important - ‘snap’ to adjoining features</a:t>
            </a:r>
            <a:endParaRPr b="1" sz="3420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434340" indent="-434340" defTabSz="554990">
              <a:spcBef>
                <a:spcPts val="3900"/>
              </a:spcBef>
              <a:defRPr sz="1800">
                <a:solidFill>
                  <a:srgbClr val="000000"/>
                </a:solidFill>
              </a:defRPr>
            </a:pPr>
            <a:r>
              <a:rPr sz="3420">
                <a:solidFill>
                  <a:srgbClr val="747474"/>
                </a:solidFill>
              </a:rPr>
              <a:t>Driveway</a:t>
            </a:r>
            <a:endParaRPr sz="3420">
              <a:solidFill>
                <a:srgbClr val="747474"/>
              </a:solidFill>
            </a:endParaRPr>
          </a:p>
          <a:p>
            <a:pPr lvl="0" marL="434340" indent="-434340" defTabSz="554990">
              <a:spcBef>
                <a:spcPts val="3900"/>
              </a:spcBef>
              <a:defRPr sz="1800">
                <a:solidFill>
                  <a:srgbClr val="000000"/>
                </a:solidFill>
              </a:defRPr>
            </a:pPr>
            <a:r>
              <a:rPr sz="3420">
                <a:solidFill>
                  <a:srgbClr val="747474"/>
                </a:solidFill>
              </a:rPr>
              <a:t>Parking lot aisle</a:t>
            </a:r>
            <a:endParaRPr sz="3420">
              <a:solidFill>
                <a:srgbClr val="747474"/>
              </a:solidFill>
            </a:endParaRPr>
          </a:p>
          <a:p>
            <a:pPr lvl="0" marL="434340" indent="-434340" defTabSz="554990">
              <a:spcBef>
                <a:spcPts val="3900"/>
              </a:spcBef>
              <a:defRPr sz="1800">
                <a:solidFill>
                  <a:srgbClr val="000000"/>
                </a:solidFill>
              </a:defRPr>
            </a:pPr>
            <a:r>
              <a:rPr sz="3420">
                <a:solidFill>
                  <a:srgbClr val="747474"/>
                </a:solidFill>
              </a:rPr>
              <a:t>Footpath</a:t>
            </a:r>
            <a:endParaRPr sz="3420">
              <a:solidFill>
                <a:srgbClr val="747474"/>
              </a:solidFill>
            </a:endParaRPr>
          </a:p>
          <a:p>
            <a:pPr lvl="0" marL="434340" indent="-434340" defTabSz="554990">
              <a:spcBef>
                <a:spcPts val="3900"/>
              </a:spcBef>
              <a:defRPr sz="1800">
                <a:solidFill>
                  <a:srgbClr val="000000"/>
                </a:solidFill>
              </a:defRPr>
            </a:pPr>
            <a:r>
              <a:rPr sz="3420">
                <a:solidFill>
                  <a:srgbClr val="747474"/>
                </a:solidFill>
              </a:rPr>
              <a:t>Hiking Trail</a:t>
            </a:r>
            <a:endParaRPr sz="3420">
              <a:solidFill>
                <a:srgbClr val="747474"/>
              </a:solidFill>
            </a:endParaRPr>
          </a:p>
          <a:p>
            <a:pPr lvl="0" marL="434340" indent="-434340" defTabSz="554990">
              <a:spcBef>
                <a:spcPts val="3900"/>
              </a:spcBef>
              <a:defRPr sz="1800">
                <a:solidFill>
                  <a:srgbClr val="000000"/>
                </a:solidFill>
              </a:defRPr>
            </a:pPr>
            <a:r>
              <a:rPr sz="3420">
                <a:solidFill>
                  <a:srgbClr val="747474"/>
                </a:solidFill>
              </a:rPr>
              <a:t>Bridge/Tunnel</a:t>
            </a:r>
          </a:p>
        </p:txBody>
      </p:sp>
      <p:sp>
        <p:nvSpPr>
          <p:cNvPr id="85" name="Shape 85"/>
          <p:cNvSpPr/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pic>
        <p:nvPicPr>
          <p:cNvPr id="86" name="maptime_2.14.20-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9053" y="8733981"/>
            <a:ext cx="2514147" cy="746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Try Digitizing One of These Polygon Features</a:t>
            </a:r>
          </a:p>
        </p:txBody>
      </p:sp>
      <p:sp>
        <p:nvSpPr>
          <p:cNvPr id="89" name="Shape 8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Connectivity is important - make sure your polygons close</a:t>
            </a:r>
            <a:endParaRPr b="1" sz="3600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Your elementary/middle/high school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Your neighborhood grocery/hardware store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Your neighborhood bank, dry cleaners, etc.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A parking lot</a:t>
            </a:r>
          </a:p>
        </p:txBody>
      </p:sp>
      <p:sp>
        <p:nvSpPr>
          <p:cNvPr id="90" name="Shape 90"/>
          <p:cNvSpPr/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pic>
        <p:nvPicPr>
          <p:cNvPr id="91" name="maptime_2.14.20-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9053" y="8733981"/>
            <a:ext cx="2514147" cy="746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4200"/>
              <a:t>Thank You!</a:t>
            </a:r>
          </a:p>
        </p:txBody>
      </p:sp>
      <p:sp>
        <p:nvSpPr>
          <p:cNvPr id="94" name="Shape 9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numCol="2" spcCol="593090"/>
          <a:lstStyle/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Steven Johnson, Principal</a:t>
            </a:r>
            <a:endParaRPr sz="3600">
              <a:solidFill>
                <a:srgbClr val="747474"/>
              </a:solidFill>
            </a:endParaRPr>
          </a:p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Geomantic Labs</a:t>
            </a:r>
            <a:endParaRPr sz="3600">
              <a:solidFill>
                <a:srgbClr val="747474"/>
              </a:solidFill>
            </a:endParaRPr>
          </a:p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600" u="sng">
                <a:solidFill>
                  <a:srgbClr val="747474"/>
                </a:solidFill>
                <a:hlinkClick r:id="rId2" invalidUrl="" action="" tgtFrame="" tooltip="" history="1" highlightClick="0" endSnd="0"/>
              </a:rPr>
              <a:t>sejohnson8@gmail.com</a:t>
            </a:r>
            <a:endParaRPr sz="3600">
              <a:solidFill>
                <a:srgbClr val="747474"/>
              </a:solidFill>
            </a:endParaRPr>
          </a:p>
          <a:p>
            <a:pPr lvl="0" marL="914400">
              <a:buSzPct val="45000"/>
              <a:buFontTx/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@geomantic</a:t>
            </a:r>
            <a:endParaRPr sz="3600">
              <a:solidFill>
                <a:srgbClr val="747474"/>
              </a:solidFill>
            </a:endParaRPr>
          </a:p>
          <a:p>
            <a:pPr lvl="0" marL="914400">
              <a:buSzPct val="60000"/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geomantic</a:t>
            </a:r>
            <a:endParaRPr sz="3600">
              <a:solidFill>
                <a:srgbClr val="747474"/>
              </a:solidFill>
            </a:endParaRPr>
          </a:p>
          <a:p>
            <a:pPr lvl="0" marL="1727200" indent="-1270000">
              <a:buSzPct val="147000"/>
              <a:buFontTx/>
              <a:buBlip>
                <a:blip r:embed="rId5"/>
              </a:buBlip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747474"/>
                </a:solidFill>
              </a:rPr>
              <a:t>The entirety of this document is licensed under Creative Commons CC-by-SA-2.0 share-alike license: </a:t>
            </a:r>
            <a:r>
              <a:rPr sz="1600" u="sng">
                <a:solidFill>
                  <a:srgbClr val="747474"/>
                </a:solidFill>
                <a:hlinkClick r:id="rId6" invalidUrl="" action="" tgtFrame="" tooltip="" history="1" highlightClick="0" endSnd="0"/>
              </a:rPr>
              <a:t>https://creativecommons.org/licenses/by-sa/2.0/</a:t>
            </a:r>
            <a:endParaRPr sz="1600">
              <a:solidFill>
                <a:srgbClr val="747474"/>
              </a:solidFill>
            </a:endParaRPr>
          </a:p>
          <a:p>
            <a:pPr lvl="0"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Maggie Cawley, Founder</a:t>
            </a:r>
            <a:endParaRPr sz="3600">
              <a:solidFill>
                <a:srgbClr val="747474"/>
              </a:solidFill>
            </a:endParaRPr>
          </a:p>
          <a:p>
            <a:pPr lvl="0"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Boomerang Geospatial</a:t>
            </a:r>
            <a:endParaRPr sz="3600">
              <a:solidFill>
                <a:srgbClr val="747474"/>
              </a:solidFill>
            </a:endParaRPr>
          </a:p>
          <a:p>
            <a:pPr lvl="0" marL="0" indent="0">
              <a:buSzTx/>
              <a:buFontTx/>
              <a:buNone/>
              <a:defRPr sz="1800">
                <a:solidFill>
                  <a:srgbClr val="000000"/>
                </a:solidFill>
              </a:defRPr>
            </a:pPr>
            <a:r>
              <a:rPr sz="3600" u="sng">
                <a:solidFill>
                  <a:srgbClr val="747474"/>
                </a:solidFill>
                <a:hlinkClick r:id="rId7" invalidUrl="" action="" tgtFrame="" tooltip="" history="1" highlightClick="0" endSnd="0"/>
              </a:rPr>
              <a:t>maggie@boomgeo.com</a:t>
            </a:r>
            <a:endParaRPr sz="3600">
              <a:solidFill>
                <a:srgbClr val="747474"/>
              </a:solidFill>
            </a:endParaRPr>
          </a:p>
          <a:p>
            <a:pPr lvl="0" marL="914400">
              <a:buSzPct val="45000"/>
              <a:buFontTx/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@maggiemaps</a:t>
            </a:r>
            <a:endParaRPr sz="3600">
              <a:solidFill>
                <a:srgbClr val="747474"/>
              </a:solidFill>
            </a:endParaRPr>
          </a:p>
          <a:p>
            <a:pPr lvl="0" marL="914400">
              <a:buSzPct val="60000"/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mcawley</a:t>
            </a: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5D6B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5D6B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